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94660"/>
  </p:normalViewPr>
  <p:slideViewPr>
    <p:cSldViewPr snapToGrid="0">
      <p:cViewPr varScale="1">
        <p:scale>
          <a:sx n="79" d="100"/>
          <a:sy n="79" d="100"/>
        </p:scale>
        <p:origin x="403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.png>
</file>

<file path=ppt/media/image2.jpg>
</file>

<file path=ppt/media/image2.png>
</file>

<file path=ppt/media/image3.jpg>
</file>

<file path=ppt/media/image3.png>
</file>

<file path=ppt/media/image4.jpg>
</file>

<file path=ppt/media/image4.png>
</file>

<file path=ppt/media/image5.jpg>
</file>

<file path=ppt/media/image6.gif>
</file>

<file path=ppt/media/image6.png>
</file>

<file path=ppt/media/image7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67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987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80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722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31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636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7138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41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3180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6524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143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BBA92-22E8-4D31-8012-92682DF2FB55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A7FD6-A35B-4662-BF46-BAEF4B3026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777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66A9-FC9A-DA3E-8160-66AB8FBC79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Смещение переастрия планет в цетральном поле звезд.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F1C5DFC8-C8AB-C2E5-DB36-B14FC2BBB466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524000" y="4079875"/>
                <a:ext cx="9144000" cy="1655762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ru-RU" b="0" dirty="0"/>
                  <a:t>Швардшильдовская метрика</a:t>
                </a:r>
                <a:endParaRPr lang="en-US" b="0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𝜗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sin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𝜗</m:t>
                        </m:r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𝑑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𝑑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𝑑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𝑑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F1C5DFC8-C8AB-C2E5-DB36-B14FC2BBB4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524000" y="4079875"/>
                <a:ext cx="9144000" cy="1655762"/>
              </a:xfrm>
              <a:blipFill>
                <a:blip r:embed="rId2"/>
                <a:stretch>
                  <a:fillRect t="-735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3151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F31BF8-AF04-0492-1E15-5AE45118A0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29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A0DB690-A90B-C88D-957C-C688A0DD8CCE}"/>
              </a:ext>
            </a:extLst>
          </p:cNvPr>
          <p:cNvSpPr/>
          <p:nvPr/>
        </p:nvSpPr>
        <p:spPr>
          <a:xfrm>
            <a:off x="0" y="-485140"/>
            <a:ext cx="12192000" cy="7355840"/>
          </a:xfrm>
          <a:prstGeom prst="rect">
            <a:avLst/>
          </a:prstGeom>
          <a:solidFill>
            <a:schemeClr val="dk1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61CCBA-57A0-7AD7-D66E-FFE15D1D3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Законы сохранения</a:t>
            </a:r>
            <a:r>
              <a:rPr lang="en-US" dirty="0"/>
              <a:t> </a:t>
            </a:r>
            <a:r>
              <a:rPr lang="ru-RU" dirty="0"/>
              <a:t>и поиск симметрии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9A2FE8-745E-4D5F-4B3D-6D677DB892D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𝜉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ru-RU" b="0" i="0" smtClean="0">
                          <a:latin typeface="Cambria Math" panose="02040503050406030204" pitchFamily="18" charset="0"/>
                        </a:rPr>
                        <m:t>сохранят метрику</m:t>
                      </m:r>
                    </m:oMath>
                  </m:oMathPara>
                </a14:m>
                <a:endParaRPr lang="ru-RU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𝜉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m:rPr>
                              <m:lit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𝜈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𝜈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m:rPr>
                              <m:lit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𝜇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ru-RU" b="0" i="0" smtClean="0">
                          <a:latin typeface="Cambria Math" panose="02040503050406030204" pitchFamily="18" charset="0"/>
                        </a:rPr>
                        <m:t>2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𝜇𝜈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 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sup>
                      </m:sSubSup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𝜉</m:t>
                              </m:r>
                            </m:e>
                          </m:acc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</m:num>
                              <m:den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den>
                            </m:f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</m:m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;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𝜉</m:t>
                              </m:r>
                            </m:e>
                          </m:acc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  <m:m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  <m:m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</m:num>
                              <m:den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𝜑</m:t>
                                </m:r>
                              </m:den>
                            </m:f>
                          </m:e>
                        </m:mr>
                      </m:m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;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9A2FE8-745E-4D5F-4B3D-6D677DB892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b="-4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938B38A7-C1D0-358E-2FF7-67AA5DDEB2D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292788" y="1885791"/>
                <a:ext cx="543185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ru-RU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ru-RU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m>
                        <m:mPr>
                          <m:mcs>
                            <m:mc>
                              <m:mcPr>
                                <m:count m:val="3"/>
                                <m:mcJc m:val="center"/>
                              </m:mcPr>
                            </m:mc>
                          </m:mcs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num>
                                  <m:den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den>
                                </m:f>
                              </m:e>
                            </m:d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f>
                                      <m:f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𝑀</m:t>
                                        </m:r>
                                      </m:num>
                                      <m:den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</m:sSup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mr>
                      </m:m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938B38A7-C1D0-358E-2FF7-67AA5DDEB2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292788" y="1885791"/>
                <a:ext cx="5431852" cy="4351338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48048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45D54B8-7941-C7D2-5123-52E82B1634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" y="0"/>
            <a:ext cx="12184165" cy="9127969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90DFB53-94E7-A7F9-B4D9-8E01A11129CF}"/>
              </a:ext>
            </a:extLst>
          </p:cNvPr>
          <p:cNvSpPr/>
          <p:nvPr/>
        </p:nvSpPr>
        <p:spPr>
          <a:xfrm>
            <a:off x="0" y="-485140"/>
            <a:ext cx="12192000" cy="7355840"/>
          </a:xfrm>
          <a:prstGeom prst="rect">
            <a:avLst/>
          </a:prstGeom>
          <a:solidFill>
            <a:schemeClr val="dk1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482E11-A276-669E-105F-A72396C2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Поиск траекторий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598287-08AE-C826-1FB6-5334893B4DB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83380" y="1690688"/>
                <a:ext cx="7004353" cy="4754185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p>
                          </m:sSup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00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𝑟𝑟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US" b="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u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=±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−1−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den>
                                </m:f>
                              </m:e>
                            </m:d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den>
                            </m:f>
                          </m:e>
                        </m:d>
                      </m:e>
                    </m:rad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𝜑𝜑</m:t>
                          </m:r>
                        </m:sup>
                      </m:sSup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𝑑𝑠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𝑑𝑟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=±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−1+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f>
                                        <m:f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𝑀</m:t>
                                          </m:r>
                                        </m:num>
                                        <m:den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ra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598287-08AE-C826-1FB6-5334893B4D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83380" y="1690688"/>
                <a:ext cx="7004353" cy="4754185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43284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D7A1DA-3B87-EC9B-8228-8F36573C0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80" y="-310515"/>
            <a:ext cx="12260580" cy="919543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77ADDFE-0122-D839-16B2-B9F2529FC8B2}"/>
              </a:ext>
            </a:extLst>
          </p:cNvPr>
          <p:cNvSpPr/>
          <p:nvPr/>
        </p:nvSpPr>
        <p:spPr>
          <a:xfrm>
            <a:off x="0" y="-485140"/>
            <a:ext cx="12192000" cy="7355840"/>
          </a:xfrm>
          <a:prstGeom prst="rect">
            <a:avLst/>
          </a:prstGeom>
          <a:solidFill>
            <a:schemeClr val="dk1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032BFB-9E6F-1514-E8EB-2AE538C1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Упрощение</a:t>
            </a:r>
            <a:r>
              <a:rPr lang="en-GB" dirty="0"/>
              <a:t> </a:t>
            </a:r>
            <a:r>
              <a:rPr lang="ru-RU" dirty="0"/>
              <a:t>и приближение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5F9F4B7-E278-F436-A56A-DE5406E829F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199" y="1825625"/>
                <a:ext cx="5685693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;  ⋅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den>
                      </m:f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−2−6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</m:sup>
                      </m:sSup>
                    </m:oMath>
                  </m:oMathPara>
                </a14:m>
                <a:endParaRPr lang="en-GB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0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sSup>
                        <m:sSupPr>
                          <m:ctrlPr>
                            <a:rPr lang="en-GB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en-GB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ru-RU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i="1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GB" i="1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ru-RU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3</m:t>
                      </m:r>
                      <m:sSup>
                        <m:sSup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func>
                        <m:funcPr>
                          <m:ctrlP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</m:oMath>
                  </m:oMathPara>
                </a14:m>
                <a:endParaRPr lang="en-US" b="0" dirty="0">
                  <a:solidFill>
                    <a:srgbClr val="FFC00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=3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GB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=3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𝜑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</m:oMath>
                  </m:oMathPara>
                </a14:m>
                <a:endParaRPr lang="en-GB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5F9F4B7-E278-F436-A56A-DE5406E82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199" y="1825625"/>
                <a:ext cx="5685693" cy="435133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002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4FEBF4-74D2-E0D9-08C8-5745FB318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5815"/>
            <a:ext cx="12192000" cy="91344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A1C2E02-A8FD-027B-B7EE-DEF30600DF37}"/>
              </a:ext>
            </a:extLst>
          </p:cNvPr>
          <p:cNvSpPr/>
          <p:nvPr/>
        </p:nvSpPr>
        <p:spPr>
          <a:xfrm>
            <a:off x="0" y="-485140"/>
            <a:ext cx="12192000" cy="7355840"/>
          </a:xfrm>
          <a:prstGeom prst="rect">
            <a:avLst/>
          </a:prstGeom>
          <a:solidFill>
            <a:schemeClr val="dk1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C1C206-ADDB-78D2-1D93-766320637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4288D2-F089-5589-D639-9672396697F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199" y="1825625"/>
                <a:ext cx="9202445" cy="4351338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func>
                        <m:func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3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𝜑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≈3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𝛿𝜑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0,105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для меркурия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4288D2-F089-5589-D639-9672396697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199" y="1825625"/>
                <a:ext cx="9202445" cy="435133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313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5529334-EA71-85CA-DA64-2CF62AA4F1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803" y="-190982"/>
            <a:ext cx="12251803" cy="816786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444EA7-8665-5DBA-D46E-73960D67996B}"/>
              </a:ext>
            </a:extLst>
          </p:cNvPr>
          <p:cNvSpPr/>
          <p:nvPr/>
        </p:nvSpPr>
        <p:spPr>
          <a:xfrm>
            <a:off x="-59803" y="-190982"/>
            <a:ext cx="12192000" cy="7355840"/>
          </a:xfrm>
          <a:prstGeom prst="rect">
            <a:avLst/>
          </a:prstGeom>
          <a:solidFill>
            <a:schemeClr val="dk1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0CFCD4-D73F-7CA4-6D69-29F3741A68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6" t="12416" r="10988" b="12593"/>
          <a:stretch/>
        </p:blipFill>
        <p:spPr>
          <a:xfrm>
            <a:off x="6633028" y="691847"/>
            <a:ext cx="5109029" cy="5142895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18023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288</TotalTime>
  <Words>213</Words>
  <Application>Microsoft Office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Смещение переастрия планет в цетральном поле звезд.</vt:lpstr>
      <vt:lpstr>Законы сохранения и поиск симметрии</vt:lpstr>
      <vt:lpstr>Поиск траекторий</vt:lpstr>
      <vt:lpstr>Упрощение и приближение</vt:lpstr>
      <vt:lpstr>Результат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Перцессия пергелия Меркурия</dc:title>
  <dc:creator>Matvei Karibdzhanov</dc:creator>
  <cp:lastModifiedBy>Matvei Karibdzhanov</cp:lastModifiedBy>
  <cp:revision>2</cp:revision>
  <dcterms:created xsi:type="dcterms:W3CDTF">2024-06-13T13:46:41Z</dcterms:created>
  <dcterms:modified xsi:type="dcterms:W3CDTF">2024-06-14T09:43:29Z</dcterms:modified>
</cp:coreProperties>
</file>

<file path=docProps/thumbnail.jpeg>
</file>